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147479131" r:id="rId5"/>
    <p:sldId id="2147483585" r:id="rId6"/>
    <p:sldId id="2147479132" r:id="rId7"/>
    <p:sldId id="2147483587" r:id="rId8"/>
    <p:sldId id="2147483586" r:id="rId9"/>
    <p:sldId id="319" r:id="rId10"/>
    <p:sldId id="2147483590" r:id="rId11"/>
    <p:sldId id="2147483591" r:id="rId12"/>
    <p:sldId id="2147483592" r:id="rId13"/>
    <p:sldId id="2147483593" r:id="rId14"/>
    <p:sldId id="2147483589" r:id="rId15"/>
    <p:sldId id="2147483588" r:id="rId16"/>
    <p:sldId id="315" r:id="rId17"/>
    <p:sldId id="2147479130" r:id="rId18"/>
    <p:sldId id="31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AED6205-756B-E7CA-B8CC-2EBF6DA04A79}" name="Halket, Christopher [FH]" initials="H[" userId="S::christopher.halket@fraserhealth.ca::4ffa8d33-67c3-4283-b29b-9702fbff75f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078E95-D77A-4481-B8A2-FE9ADF65C330}" v="160" dt="2024-10-25T18:16:34.609"/>
    <p1510:client id="{66824365-052E-C092-2D1C-C6FADCF3D77B}" v="43" dt="2024-10-25T19:26:32.065"/>
    <p1510:client id="{7F3ECBF1-CEDF-4BCE-B6E2-17979362FFDD}" v="33" dt="2024-10-25T16:21:32.292"/>
    <p1510:client id="{C93CC66F-CCEE-82F0-0BD0-752A3A91F1F8}" v="1" dt="2024-10-25T18:16:11.753"/>
    <p1510:client id="{E067F68C-B00B-B736-1433-CC149CCDE614}" v="102" dt="2024-10-25T14:09:34.888"/>
    <p1510:client id="{E73B4086-FEBB-3816-D353-403E6F9155FF}" v="13" dt="2024-10-25T17:41:59.6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190EB-D951-4338-B6FE-09B982B98E0E}" type="datetimeFigureOut">
              <a:rPr lang="en-CA" smtClean="0"/>
              <a:t>2024-10-25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8A704A-445B-48B2-B81E-8B166C276EA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590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/>
              <a:t>F</a:t>
            </a:r>
            <a:r>
              <a:rPr lang="en-US"/>
              <a:t>raser Health conducts over 100,000 surgeries per year from vascular and thoracic surgery to dental surgery.  </a:t>
            </a:r>
            <a:endParaRPr lang="en-US" b="1" i="1"/>
          </a:p>
          <a:p>
            <a:r>
              <a:rPr lang="en-US"/>
              <a:t>Across 11 hospitals through out the region.  </a:t>
            </a:r>
          </a:p>
          <a:p>
            <a:endParaRPr lang="en-US">
              <a:latin typeface="Aptos"/>
              <a:ea typeface="Calibri"/>
              <a:cs typeface="Calibri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A704A-445B-48B2-B81E-8B166C276EA5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105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BCC4D-31B5-919C-F51D-B00FF2936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60710-E60D-624B-6784-093C4F90A5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90FA9B-626E-A2DB-DEB3-DB0DC13B7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Segoe UI"/>
            </a:endParaRPr>
          </a:p>
          <a:p>
            <a:pPr>
              <a:defRPr/>
            </a:pPr>
            <a:endParaRPr lang="en-US" sz="1400">
              <a:solidFill>
                <a:srgbClr val="000000"/>
              </a:solidFill>
              <a:latin typeface="Segoe UI"/>
              <a:cs typeface="Segoe UI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The story you are about to see is true. The names have been changed to protect the innocent."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  <a:defRPr/>
            </a:pPr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  <a:p>
            <a:pPr marL="457200" indent="-457200">
              <a:buFont typeface="Wingdings" panose="05000000000000000000" pitchFamily="2" charset="2"/>
              <a:buChar char="§"/>
              <a:defRPr/>
            </a:pPr>
            <a:r>
              <a:rPr kumimoji="0" lang="en-US" sz="1200" b="0" i="0" u="non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Iron Man suffers from </a:t>
            </a:r>
            <a:r>
              <a:rPr lang="en-US" dirty="0">
                <a:solidFill>
                  <a:srgbClr val="000000"/>
                </a:solidFill>
                <a:latin typeface="Segoe UI"/>
                <a:cs typeface="Segoe UI"/>
              </a:rPr>
              <a:t>high blood pressure and back pain </a:t>
            </a:r>
            <a:endParaRPr lang="en-US" dirty="0">
              <a:ea typeface="+mn-ea"/>
            </a:endParaRPr>
          </a:p>
          <a:p>
            <a:pPr marL="457200" indent="-457200"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000000"/>
                </a:solidFill>
                <a:latin typeface="Segoe UI"/>
                <a:cs typeface="Segoe UI"/>
              </a:rPr>
              <a:t>He connects with Dr. Strange and both agree the best course of action is for Iron Man to have surgery</a:t>
            </a:r>
            <a:endParaRPr lang="en-US" sz="1200" b="0" i="0" u="non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Segoe UI"/>
            </a:endParaRPr>
          </a:p>
          <a:p>
            <a:pPr marL="457200" indent="-457200"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000000"/>
                </a:solidFill>
                <a:latin typeface="Segoe UI"/>
                <a:cs typeface="Segoe UI"/>
              </a:rPr>
              <a:t>Black Widow, Dr. Strange's Medical Office assistant,  completes a hand written form and faxes the surgical booking package to hospital.</a:t>
            </a:r>
          </a:p>
          <a:p>
            <a:pPr marL="457200" indent="-457200"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000000"/>
                </a:solidFill>
                <a:latin typeface="Segoe UI"/>
                <a:cs typeface="Segoe UI"/>
              </a:rPr>
              <a:t>Booking clerk Hulk,  receives the fax amongst other faxes and enters the information on the hospital EMR.     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F6C15-1C57-8750-A8AB-446BD5A33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EA5FE-07EE-4CF8-92EA-97E6EDB407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271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Problem Statement</a:t>
            </a:r>
            <a:endParaRPr lang="en-US" b="1"/>
          </a:p>
          <a:p>
            <a:r>
              <a:rPr lang="en-US" b="1"/>
              <a:t>Description: </a:t>
            </a:r>
          </a:p>
          <a:p>
            <a:pPr lvl="1"/>
            <a:r>
              <a:rPr lang="en-US"/>
              <a:t>&gt;100,000 surgeries per year in FH from vascular and thoracic surgery to dental surgery</a:t>
            </a:r>
          </a:p>
          <a:p>
            <a:pPr lvl="1"/>
            <a:r>
              <a:rPr lang="en-US"/>
              <a:t>We are concerned with the initial stages of the booking process, which is getting the surgical booking package from the provider to the booking clerk</a:t>
            </a:r>
          </a:p>
          <a:p>
            <a:pPr lvl="1"/>
            <a:r>
              <a:rPr lang="en-US"/>
              <a:t>Surgical booking package completed by provider’s office when the patient meets with the provider and decides they are ready, willing, and able to have surgery</a:t>
            </a:r>
          </a:p>
          <a:p>
            <a:pPr lvl="1"/>
            <a:r>
              <a:rPr lang="en-US"/>
              <a:t>Package includes standard booking form, different types of information depending on medical history and type of surgery required</a:t>
            </a:r>
          </a:p>
          <a:p>
            <a:pPr lvl="1"/>
            <a:r>
              <a:rPr lang="en-US"/>
              <a:t>Currently, package faxed to FH by the MOA at the provider’s office and transcribed by booking clerks into EMR</a:t>
            </a:r>
          </a:p>
          <a:p>
            <a:pPr lvl="1"/>
            <a:endParaRPr lang="en-US"/>
          </a:p>
          <a:p>
            <a:r>
              <a:rPr lang="en-US" b="1"/>
              <a:t>Impact:</a:t>
            </a:r>
            <a:r>
              <a:rPr lang="en-US"/>
              <a:t> </a:t>
            </a:r>
          </a:p>
          <a:p>
            <a:pPr lvl="1"/>
            <a:r>
              <a:rPr lang="en-US"/>
              <a:t>Transcription is time consuming</a:t>
            </a:r>
          </a:p>
          <a:p>
            <a:pPr lvl="1"/>
            <a:r>
              <a:rPr lang="en-US"/>
              <a:t>Data entry errors</a:t>
            </a:r>
          </a:p>
          <a:p>
            <a:pPr lvl="1"/>
            <a:r>
              <a:rPr lang="en-US"/>
              <a:t>Current process not timely (e.g. delays in entry, delays in review and information checks)</a:t>
            </a:r>
          </a:p>
          <a:p>
            <a:pPr lvl="1"/>
            <a:r>
              <a:rPr lang="en-US"/>
              <a:t>Potential delays in surgical booking (i.e. impacts to patient health)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A704A-445B-48B2-B81E-8B166C276EA5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346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During the remainder of this presentation how we will digitize the workflow to axe the fax.</a:t>
            </a:r>
          </a:p>
          <a:p>
            <a:pPr lvl="1"/>
            <a:r>
              <a:rPr lang="en-US"/>
              <a:t>Efficiency: Reduce workload clerical staff, who instead can focus on the patients they are supporting. thus, enhancing patient care.</a:t>
            </a:r>
          </a:p>
          <a:p>
            <a:pPr lvl="1"/>
            <a:r>
              <a:rPr lang="en-US"/>
              <a:t>Accuracy: Eliminate errors associated with transcription.</a:t>
            </a:r>
          </a:p>
          <a:p>
            <a:pPr lvl="1"/>
            <a:r>
              <a:rPr lang="en-US"/>
              <a:t>Safety: With errors eliminated clinical providers can make better decisions based on better quality data.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A704A-445B-48B2-B81E-8B166C276EA5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5531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latin typeface="Segoe Sans Display"/>
                <a:cs typeface="Segoe Sans Display"/>
              </a:rPr>
              <a:t>Product Description: </a:t>
            </a:r>
          </a:p>
          <a:p>
            <a:pPr lvl="1"/>
            <a:r>
              <a:rPr lang="en-US">
                <a:latin typeface="Segoe Sans Display"/>
                <a:cs typeface="Segoe Sans Display"/>
              </a:rPr>
              <a:t>2 options:</a:t>
            </a:r>
          </a:p>
          <a:p>
            <a:pPr lvl="2"/>
            <a:r>
              <a:rPr lang="en-US">
                <a:latin typeface="Segoe Sans Display"/>
                <a:cs typeface="Segoe Sans Display"/>
              </a:rPr>
              <a:t>1) Webform with API to Power App</a:t>
            </a:r>
          </a:p>
          <a:p>
            <a:pPr lvl="2"/>
            <a:r>
              <a:rPr lang="en-US">
                <a:latin typeface="Segoe Sans Display"/>
                <a:cs typeface="Segoe Sans Display"/>
              </a:rPr>
              <a:t>2) Fax to folder with Power Automate flow that uses AI to integrate information to Power App</a:t>
            </a:r>
          </a:p>
          <a:p>
            <a:pPr lvl="2"/>
            <a:r>
              <a:rPr lang="en-US">
                <a:latin typeface="Segoe Sans Display"/>
                <a:cs typeface="Segoe Sans Display"/>
              </a:rPr>
              <a:t>Data stored in Power App</a:t>
            </a:r>
          </a:p>
          <a:p>
            <a:pPr lvl="2"/>
            <a:r>
              <a:rPr lang="en-US">
                <a:latin typeface="Segoe Sans Display"/>
                <a:cs typeface="Segoe Sans Display"/>
              </a:rPr>
              <a:t>App will have a user interface to allow for data validation by booking clerks</a:t>
            </a:r>
          </a:p>
          <a:p>
            <a:r>
              <a:rPr lang="en-US" b="1">
                <a:latin typeface="Segoe Sans Display"/>
                <a:cs typeface="Segoe Sans Display"/>
              </a:rPr>
              <a:t>Creativity &amp; Innovation: </a:t>
            </a:r>
          </a:p>
          <a:p>
            <a:pPr lvl="1"/>
            <a:r>
              <a:rPr lang="en-US">
                <a:latin typeface="Segoe Sans Display"/>
                <a:cs typeface="Segoe Sans Display"/>
              </a:rPr>
              <a:t>Eliminate need for data entry</a:t>
            </a:r>
          </a:p>
          <a:p>
            <a:pPr lvl="1"/>
            <a:r>
              <a:rPr lang="en-US">
                <a:latin typeface="Segoe Sans Display"/>
                <a:cs typeface="Segoe Sans Display"/>
              </a:rPr>
              <a:t>User-friendly interface and flexibility of options for users</a:t>
            </a:r>
          </a:p>
          <a:p>
            <a:pPr lvl="1"/>
            <a:r>
              <a:rPr lang="en-US">
                <a:latin typeface="Segoe Sans Display"/>
                <a:cs typeface="Segoe Sans Display"/>
              </a:rPr>
              <a:t>Patient-centered design (e.g. data integrity, decreasing time to booking)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A704A-445B-48B2-B81E-8B166C276EA5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0029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A704A-445B-48B2-B81E-8B166C276EA5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8253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A704A-445B-48B2-B81E-8B166C276EA5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7860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/>
              <a:t>BENEFITS:</a:t>
            </a:r>
          </a:p>
          <a:p>
            <a:pPr lvl="1"/>
            <a:r>
              <a:rPr lang="en-US"/>
              <a:t>Feature: Eliminate Faxing and associated transcription.</a:t>
            </a:r>
          </a:p>
          <a:p>
            <a:pPr lvl="1"/>
            <a:r>
              <a:rPr lang="en-US"/>
              <a:t>Efficiency: Reduce workload clerical staff, who instead can focus on the patients they are supporting. thus, enhancing patient care.</a:t>
            </a:r>
          </a:p>
          <a:p>
            <a:pPr lvl="1"/>
            <a:r>
              <a:rPr lang="en-US"/>
              <a:t>Accuracy: Eliminate errors associated with transcription.</a:t>
            </a:r>
          </a:p>
          <a:p>
            <a:pPr lvl="1"/>
            <a:r>
              <a:rPr lang="en-US"/>
              <a:t>Safety: With errors eliminated clinical providers can make better decisions based on better quality data.</a:t>
            </a:r>
          </a:p>
          <a:p>
            <a:pPr lvl="1"/>
            <a:endParaRPr lang="en-US"/>
          </a:p>
          <a:p>
            <a:pPr lvl="1"/>
            <a:r>
              <a:rPr lang="en-US"/>
              <a:t>POTENTIAL ROI:</a:t>
            </a:r>
          </a:p>
          <a:p>
            <a:pPr lvl="1"/>
            <a:r>
              <a:rPr lang="en-US"/>
              <a:t>Time and cost savings: Reduces manual labor and associated costs</a:t>
            </a:r>
          </a:p>
          <a:p>
            <a:pPr lvl="1"/>
            <a:r>
              <a:rPr lang="en-US"/>
              <a:t>Efficiency: Speeds up document processing and improves workflow</a:t>
            </a:r>
          </a:p>
          <a:p>
            <a:pPr lvl="1"/>
            <a:r>
              <a:rPr lang="en-US"/>
              <a:t>Data Security: Ensures secure transmission and storage of sensitive documents</a:t>
            </a:r>
            <a:endParaRPr lang="en-CA"/>
          </a:p>
          <a:p>
            <a:pPr lvl="1"/>
            <a:endParaRPr lang="en-US"/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A704A-445B-48B2-B81E-8B166C276EA5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0277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C2E4B-CC3F-8BCF-604A-557C77463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4295D2-2DAC-9BE2-C383-3A6D6C122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42C6D-5F9A-FCE7-A402-27DB47CAAB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FF6B6-CD91-CD24-0333-ECF348455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Fraser Health Hackathon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60018-E954-9F2A-4861-C42778D68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CC20-40B1-4D39-87D8-710A358AC6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8814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CA05-03FD-AE15-0E40-9315592DB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919397-3AC3-748E-6624-12EC0536A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E6AFA-B71F-CB25-8E5E-A4DCED34E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F1DD4-687E-BF59-CD83-C3E76C07D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Fraser Health Hackathon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52993-5889-4EFB-F63D-713F48F3F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CC20-40B1-4D39-87D8-710A358AC6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4469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A6B5C6-0470-B5DA-A6CE-1A9EE796FD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8E7B1-3A8F-0DF0-A0F6-2FB22D82A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6BA73-EDF9-B9EC-3121-BF1428963D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25DE0-2FA8-B073-B28F-CF184A511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Fraser Health Hackathon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1FD06-34CC-F0AA-F3AB-7CB1C8C0F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CC20-40B1-4D39-87D8-710A358AC6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0039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4975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b="1" i="0" spc="-50" baseline="0">
                <a:solidFill>
                  <a:schemeClr val="tx1"/>
                </a:solidFill>
                <a:latin typeface="Segoe Sans Display Semibold" pitchFamily="2" charset="0"/>
                <a:cs typeface="Segoe Sans Display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514975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b="1" i="0" spc="0" baseline="0">
                <a:solidFill>
                  <a:schemeClr val="tx1"/>
                </a:solidFill>
                <a:latin typeface="Segoe Sans Display Semibold" pitchFamily="2" charset="0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2BE9B4C-457B-DAE3-024C-78127F20AD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94188"/>
            <a:ext cx="5511800" cy="246221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Title, company,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4015629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384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976AA-173D-13F7-E6D6-6E3E0017A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Fraser Health Hackathon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AC03E-AB7C-F780-D47D-85BEDFFA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CC20-40B1-4D39-87D8-710A358AC6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2232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E03357-1988-38FA-1CDC-8F0FCC08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Fraser Health Hackathon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124825-59B4-25E8-BD9A-09DA24C20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CC20-40B1-4D39-87D8-710A358AC6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4239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FDAE57-6D05-758B-95B4-47DCB03A3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Fraser Health Hackathon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69D7BC-B61E-1D78-BD79-2B5C63CD9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CC20-40B1-4D39-87D8-710A358AC6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01947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AC8A59-48FD-41A5-75ED-4EC30147D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Fraser Health Hackathon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44135-E9A8-814F-4410-74E509C77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CC20-40B1-4D39-87D8-710A358AC6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69283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5015-EAED-D5F6-2E0B-7CF9935AB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43FD5-4B28-1C2B-1D80-AC59F1D1A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EC025-BEEF-8734-0682-CED4726D3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F463C-5942-4C56-142C-FC1C917DD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Fraser Health Hackathon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952F8-B5FD-5EB3-050C-1DDB69D41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CC20-40B1-4D39-87D8-710A358AC6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098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FBE9-1C4A-16BE-40AA-113C9318B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D9AE9-E6EA-7130-8EDF-E030C5D3B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2718C-5AC9-0346-3D86-B65B2A926D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7CE15-9841-881F-B2C4-152514D1F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Fraser Health Hackathon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434B7-2C46-19F7-C4C8-A21E482ED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CC20-40B1-4D39-87D8-710A358AC6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4419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C831D-5672-1060-F32B-A77EDC6F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B8160-1D56-EB2F-25C2-6398DA0A81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7230F-6DE7-9D8B-0BCC-B0E5C3308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B5EE8-0253-0B27-F460-DDC1000C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1A4509-0677-568B-B504-D88BD862D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Fraser Health Hackathon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10B58-E2F2-9BC6-D1F0-0144D9CD2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CC20-40B1-4D39-87D8-710A358AC6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2295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F2EA1-0ED1-B345-61EE-B6C0BA3B7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BCA79-78A9-FD13-120E-643565074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C743FD-558D-871D-54EF-38C7FD858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EBEF2-D0AA-C4CE-9226-405C3DA8D6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96104E-E0F3-E4A1-580F-4EE2CE1C92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52BC73-C030-022E-7D4C-750A6038F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CA611D-7AEB-3A2F-0DF7-851415A0D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Fraser Health Hackathon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A16BF0-2132-74AE-3B34-2A808CC5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CC20-40B1-4D39-87D8-710A358AC6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4352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F8369-24D3-E592-4E5E-082D1AFC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3269D5-0519-D880-659E-2DE23030E4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90D1C-F436-8382-A350-981581B7B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Fraser Health Hackathon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7AEFE-7CFD-2A2C-03C2-5A054773E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CC20-40B1-4D39-87D8-710A358AC6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935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2523B1-346D-0EEC-B773-684F72E2A3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9CF5E-0E77-0501-4D51-2DB94C9F9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Fraser Health Hackathon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C1D7D-9BF8-B12C-3AF8-17AB6740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CC20-40B1-4D39-87D8-710A358AC6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5881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785FC-1BFC-5BFC-DDE1-E8E7E7836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A3A4A-A291-69FF-C6F6-547618782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D98DD-3AF0-9248-D7A1-E40DF0971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BF531-3F8F-CA35-B00B-5BC9B59F2E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F8873-381B-F7E5-F15A-2BB9B85C4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Fraser Health Hackathon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B6B26-D749-650C-644B-EA6E55302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CC20-40B1-4D39-87D8-710A358AC6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4374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2E82-700B-6185-0B5C-ABFCAB39E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511A07-C7BF-B157-C42D-92B8D0AF9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CE967-1AF4-0F82-0DD3-B145FCDBA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21CF44-80B9-4ACD-F29C-C73268C650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A46AC-B5EF-B46C-65E3-7842BE2F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Fraser Health Hackathon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77203-88E4-1315-D561-A4AF015A0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CC20-40B1-4D39-87D8-710A358AC6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6459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17DB95-1E21-AD20-B53C-106710FFA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E61F3-7E19-7949-65C9-FAA0B0C50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AC6DD-8B6C-042F-89F1-205EFD868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77592" y="6356350"/>
            <a:ext cx="24758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CA"/>
              <a:t>Fraser Health Hackathon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6CBC5-52A3-9C09-C0D4-55336350F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D8CC20-40B1-4D39-87D8-710A358AC63B}" type="slidenum">
              <a:rPr lang="en-CA" smtClean="0"/>
              <a:t>‹#›</a:t>
            </a:fld>
            <a:endParaRPr lang="en-CA"/>
          </a:p>
        </p:txBody>
      </p:sp>
      <p:pic>
        <p:nvPicPr>
          <p:cNvPr id="9" name="Graphic 8" descr="Microsoft Power Platform logo">
            <a:extLst>
              <a:ext uri="{FF2B5EF4-FFF2-40B4-BE49-F238E27FC236}">
                <a16:creationId xmlns:a16="http://schemas.microsoft.com/office/drawing/2014/main" id="{72885866-C4A5-563E-2ABB-AEDB8A2148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9680" y="6346767"/>
            <a:ext cx="3068320" cy="292608"/>
          </a:xfrm>
          <a:prstGeom prst="rect">
            <a:avLst/>
          </a:prstGeom>
        </p:spPr>
      </p:pic>
      <p:pic>
        <p:nvPicPr>
          <p:cNvPr id="1026" name="Picture 2" descr="About Us | Abbotsford Association for Healthy Aging">
            <a:extLst>
              <a:ext uri="{FF2B5EF4-FFF2-40B4-BE49-F238E27FC236}">
                <a16:creationId xmlns:a16="http://schemas.microsoft.com/office/drawing/2014/main" id="{09F46DD1-3E13-C5CB-C43B-3AA51467D1A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4" t="21212" r="22232" b="20848"/>
          <a:stretch/>
        </p:blipFill>
        <p:spPr bwMode="auto">
          <a:xfrm>
            <a:off x="4202209" y="6325471"/>
            <a:ext cx="363564" cy="33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rnst &amp; Young - Wikipedia">
            <a:extLst>
              <a:ext uri="{FF2B5EF4-FFF2-40B4-BE49-F238E27FC236}">
                <a16:creationId xmlns:a16="http://schemas.microsoft.com/office/drawing/2014/main" id="{81DA28E2-7B79-F35E-E959-7010118AF6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134" y="6227473"/>
            <a:ext cx="425097" cy="42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98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11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85F38E-FCC5-7E49-F94D-D471360E1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19" y="1110903"/>
            <a:ext cx="6535071" cy="591616"/>
          </a:xfrm>
        </p:spPr>
        <p:txBody>
          <a:bodyPr/>
          <a:lstStyle/>
          <a:p>
            <a:r>
              <a:rPr lang="en-US"/>
              <a:t>Fraser Health Surgical Bookings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54C0D6-648B-6E42-281D-A6C44CD177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8619" y="2462980"/>
            <a:ext cx="5514975" cy="276999"/>
          </a:xfrm>
        </p:spPr>
        <p:txBody>
          <a:bodyPr/>
          <a:lstStyle/>
          <a:p>
            <a:r>
              <a:rPr lang="en-US"/>
              <a:t>Team #3</a:t>
            </a:r>
            <a:endParaRPr lang="en-C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85C432-0CC5-D604-AA38-F664FE7554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619" y="2942253"/>
            <a:ext cx="5511800" cy="18465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Andriy Ignatov</a:t>
            </a:r>
          </a:p>
          <a:p>
            <a:r>
              <a:rPr lang="en-CA" sz="1800"/>
              <a:t>Anoop Jayasankar</a:t>
            </a:r>
          </a:p>
          <a:p>
            <a:r>
              <a:rPr lang="en-CA" sz="1800"/>
              <a:t>Carmen Ng</a:t>
            </a:r>
          </a:p>
          <a:p>
            <a:r>
              <a:rPr lang="en-CA" sz="1800"/>
              <a:t>Christopher </a:t>
            </a:r>
            <a:r>
              <a:rPr lang="en-CA" sz="1800" err="1"/>
              <a:t>Halket</a:t>
            </a:r>
            <a:endParaRPr lang="en-CA" sz="1800"/>
          </a:p>
          <a:p>
            <a:r>
              <a:rPr lang="en-CA" sz="1800" err="1"/>
              <a:t>Masoome</a:t>
            </a:r>
            <a:r>
              <a:rPr lang="en-CA" sz="1800"/>
              <a:t> Esmaeili</a:t>
            </a:r>
          </a:p>
          <a:p>
            <a:r>
              <a:rPr lang="en-CA" sz="1800"/>
              <a:t>Michelle Urbina-Beggs</a:t>
            </a:r>
          </a:p>
          <a:p>
            <a:r>
              <a:rPr lang="en-CA" sz="1800"/>
              <a:t>Priyadarshini Ramesh</a:t>
            </a:r>
          </a:p>
          <a:p>
            <a:endParaRPr lang="en-CA" sz="1800"/>
          </a:p>
        </p:txBody>
      </p:sp>
      <p:pic>
        <p:nvPicPr>
          <p:cNvPr id="2" name="Picture 1" descr="A logo for a company&#10;&#10;Description automatically generated">
            <a:extLst>
              <a:ext uri="{FF2B5EF4-FFF2-40B4-BE49-F238E27FC236}">
                <a16:creationId xmlns:a16="http://schemas.microsoft.com/office/drawing/2014/main" id="{3A4018C0-2EDB-2435-4BB6-9D9556FD4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737" y="1111309"/>
            <a:ext cx="4844934" cy="4844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309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88884D-4599-C188-3805-6A84453B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Fraser Health Hackathon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13A61D-FB48-742F-170F-D7260D408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CC20-40B1-4D39-87D8-710A358AC63B}" type="slidenum">
              <a:rPr lang="en-CA" smtClean="0"/>
              <a:t>10</a:t>
            </a:fld>
            <a:endParaRPr lang="en-CA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0B2AFE6-1A66-D646-86F0-90EDDDAA3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339473"/>
            <a:ext cx="11753850" cy="569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6762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B713F2-70FA-8E2E-BFB9-9750551EC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2C0F7CF-F80D-235A-FD81-FCFFA314C0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9C05F2-88D2-9C6F-7559-8A90DE5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43407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31D08-82C9-D72B-337E-6D074FD7E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87" y="136525"/>
            <a:ext cx="10515600" cy="799085"/>
          </a:xfrm>
        </p:spPr>
        <p:txBody>
          <a:bodyPr/>
          <a:lstStyle/>
          <a:p>
            <a:r>
              <a:rPr lang="en-US"/>
              <a:t>The Dream Team </a:t>
            </a:r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BE6DFA-A84E-DAAB-43B3-A48AEE514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Fraser Health Hackathon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2D167-A9F5-5880-C5F6-581D9231F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CC20-40B1-4D39-87D8-710A358AC63B}" type="slidenum">
              <a:rPr lang="en-CA" smtClean="0"/>
              <a:t>12</a:t>
            </a:fld>
            <a:endParaRPr lang="en-CA"/>
          </a:p>
        </p:txBody>
      </p:sp>
      <p:pic>
        <p:nvPicPr>
          <p:cNvPr id="6" name="Picture 5" descr="A group of people around a table with laptops&#10;&#10;Description automatically generated">
            <a:extLst>
              <a:ext uri="{FF2B5EF4-FFF2-40B4-BE49-F238E27FC236}">
                <a16:creationId xmlns:a16="http://schemas.microsoft.com/office/drawing/2014/main" id="{3F8E6FD1-2BFD-10DB-7D55-CF6CFB42C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8" y="1063487"/>
            <a:ext cx="5977802" cy="4483351"/>
          </a:xfrm>
          <a:prstGeom prst="rect">
            <a:avLst/>
          </a:prstGeom>
        </p:spPr>
      </p:pic>
      <p:pic>
        <p:nvPicPr>
          <p:cNvPr id="8" name="Picture 7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513656C5-F8E7-7C92-E4B6-D41659456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63487"/>
            <a:ext cx="6024770" cy="451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93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9AE91-E371-3D18-5E3E-BF0E401B5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72517"/>
            <a:ext cx="10515600" cy="1325563"/>
          </a:xfrm>
        </p:spPr>
        <p:txBody>
          <a:bodyPr/>
          <a:lstStyle/>
          <a:p>
            <a:r>
              <a:rPr lang="en-US"/>
              <a:t>Business Value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A5AD1-37D0-83CB-EC0B-818F777093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b="1"/>
              <a:t>Feasibility:</a:t>
            </a:r>
            <a:r>
              <a:rPr lang="en-US"/>
              <a:t> Adapted from other examples to meet our business needs</a:t>
            </a:r>
            <a:endParaRPr lang="en-US" b="1"/>
          </a:p>
          <a:p>
            <a:r>
              <a:rPr lang="en-US" b="1"/>
              <a:t>Benefits:</a:t>
            </a:r>
          </a:p>
          <a:p>
            <a:pPr lvl="1"/>
            <a:r>
              <a:rPr lang="en-US"/>
              <a:t>Increased Efficiency</a:t>
            </a:r>
          </a:p>
          <a:p>
            <a:pPr lvl="1"/>
            <a:r>
              <a:rPr lang="en-US"/>
              <a:t>Data Accuracy</a:t>
            </a:r>
          </a:p>
          <a:p>
            <a:pPr lvl="1"/>
            <a:r>
              <a:rPr lang="en-US"/>
              <a:t>Secure Data</a:t>
            </a:r>
          </a:p>
          <a:p>
            <a:pPr lvl="1"/>
            <a:r>
              <a:rPr lang="en-US"/>
              <a:t>Safety better quality data</a:t>
            </a:r>
          </a:p>
          <a:p>
            <a:pPr lvl="1"/>
            <a:r>
              <a:rPr lang="en-US"/>
              <a:t>Easy Access to data</a:t>
            </a:r>
          </a:p>
          <a:p>
            <a:pPr lvl="1"/>
            <a:r>
              <a:rPr lang="en-US"/>
              <a:t>Data Analytics</a:t>
            </a:r>
          </a:p>
          <a:p>
            <a:r>
              <a:rPr lang="en-US" b="1"/>
              <a:t>Potential ROI:</a:t>
            </a:r>
          </a:p>
          <a:p>
            <a:pPr lvl="1"/>
            <a:r>
              <a:rPr lang="en-US"/>
              <a:t>Time and cost savings</a:t>
            </a:r>
          </a:p>
          <a:p>
            <a:pPr lvl="1"/>
            <a:r>
              <a:rPr lang="en-US"/>
              <a:t>Overall Process Efficiency</a:t>
            </a:r>
          </a:p>
          <a:p>
            <a:pPr lvl="1"/>
            <a:r>
              <a:rPr lang="en-US"/>
              <a:t>Data Privacy and Security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821517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4FAD3-9704-EFAF-60B2-C42BEFFED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12" y="109537"/>
            <a:ext cx="10515600" cy="1325563"/>
          </a:xfrm>
        </p:spPr>
        <p:txBody>
          <a:bodyPr/>
          <a:lstStyle/>
          <a:p>
            <a:r>
              <a:rPr lang="en-US"/>
              <a:t>How will we measure success?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BD13E-14B7-3B2C-2133-5D8D3BF0C6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3486532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Number of referral forms received by option over time</a:t>
            </a:r>
          </a:p>
          <a:p>
            <a:r>
              <a:rPr lang="en-US"/>
              <a:t>Proportion of use of webform vs. e-fax over time</a:t>
            </a:r>
          </a:p>
          <a:p>
            <a:r>
              <a:rPr lang="en-US"/>
              <a:t>Number of forms rejected over time (data validation)</a:t>
            </a:r>
          </a:p>
          <a:p>
            <a:r>
              <a:rPr lang="en-US"/>
              <a:t>Time from referral to EMR entry</a:t>
            </a:r>
          </a:p>
          <a:p>
            <a:r>
              <a:rPr lang="en-US"/>
              <a:t>Provider satisfaction survey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527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1BFAD-7BE1-2170-CAEA-B9A885D9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Potentials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6C636-F31A-69D5-0004-CE3D33DFEF0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/>
              <a:t>Next Steps: </a:t>
            </a:r>
          </a:p>
          <a:p>
            <a:pPr lvl="1"/>
            <a:r>
              <a:rPr lang="en-US"/>
              <a:t>Build integration to EMR.</a:t>
            </a:r>
          </a:p>
          <a:p>
            <a:pPr lvl="1"/>
            <a:r>
              <a:rPr lang="en-US"/>
              <a:t>Build prioritization and scheduling system within app</a:t>
            </a:r>
          </a:p>
          <a:p>
            <a:pPr lvl="1"/>
            <a:r>
              <a:rPr lang="en-US" err="1"/>
              <a:t>PowerBI</a:t>
            </a:r>
            <a:r>
              <a:rPr lang="en-US"/>
              <a:t> dashboard to look at indicators</a:t>
            </a:r>
          </a:p>
          <a:p>
            <a:pPr lvl="1"/>
            <a:r>
              <a:rPr lang="en-US"/>
              <a:t>Comprehensive Booking Apps.</a:t>
            </a:r>
          </a:p>
          <a:p>
            <a:pPr lvl="1"/>
            <a:endParaRPr lang="en-US"/>
          </a:p>
          <a:p>
            <a:r>
              <a:rPr lang="en-US" b="1"/>
              <a:t>Scalability: </a:t>
            </a:r>
          </a:p>
          <a:p>
            <a:pPr lvl="1"/>
            <a:r>
              <a:rPr lang="en-US"/>
              <a:t>Can use this platform to eliminate any patient referral and booking system in the health authority that relies on faxes and referral forms (e.g. Public Health, Home Health, MHSU, LTC).</a:t>
            </a:r>
          </a:p>
          <a:p>
            <a:pPr lvl="1"/>
            <a:endParaRPr lang="en-US"/>
          </a:p>
          <a:p>
            <a:pPr marL="0" indent="0">
              <a:buNone/>
            </a:pPr>
            <a:r>
              <a:rPr lang="en-US"/>
              <a:t>	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128289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5EC1B78-F33F-3845-F30D-AF8600004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08E90C9-4285-E06B-9C9B-C1459071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13" y="2085975"/>
            <a:ext cx="11018520" cy="553998"/>
          </a:xfrm>
        </p:spPr>
        <p:txBody>
          <a:bodyPr/>
          <a:lstStyle/>
          <a:p>
            <a:pPr rtl="0" eaLnBrk="1" latinLnBrk="0" hangingPunct="1"/>
            <a:r>
              <a:rPr lang="en-IN" sz="1800" kern="1200">
                <a:solidFill>
                  <a:srgbClr val="FFFFFF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End-to-end journey: Scheduler</a:t>
            </a:r>
            <a:endParaRPr lang="en-US"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ACBA8-3D2D-0581-CA21-45076DA9FE15}"/>
              </a:ext>
            </a:extLst>
          </p:cNvPr>
          <p:cNvSpPr/>
          <p:nvPr/>
        </p:nvSpPr>
        <p:spPr bwMode="auto">
          <a:xfrm>
            <a:off x="95249" y="-8370"/>
            <a:ext cx="12192006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ADCEDFB8-BB5D-7B20-122A-552E2A1E58FB}"/>
              </a:ext>
            </a:extLst>
          </p:cNvPr>
          <p:cNvSpPr txBox="1">
            <a:spLocks/>
          </p:cNvSpPr>
          <p:nvPr/>
        </p:nvSpPr>
        <p:spPr>
          <a:xfrm>
            <a:off x="95249" y="175334"/>
            <a:ext cx="12192000" cy="7386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1200" cap="none" spc="-5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Meet Our Personas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53073A5F-8DD1-921D-B754-5B51EE563AA0}"/>
              </a:ext>
            </a:extLst>
          </p:cNvPr>
          <p:cNvSpPr txBox="1">
            <a:spLocks/>
          </p:cNvSpPr>
          <p:nvPr/>
        </p:nvSpPr>
        <p:spPr>
          <a:xfrm>
            <a:off x="2910678" y="3723890"/>
            <a:ext cx="290018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572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61988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5566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Provider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F939FE-69E2-9653-823F-2BAF603CCA18}"/>
              </a:ext>
            </a:extLst>
          </p:cNvPr>
          <p:cNvCxnSpPr>
            <a:cxnSpLocks/>
          </p:cNvCxnSpPr>
          <p:nvPr/>
        </p:nvCxnSpPr>
        <p:spPr>
          <a:xfrm>
            <a:off x="3420176" y="4249261"/>
            <a:ext cx="1917067" cy="0"/>
          </a:xfrm>
          <a:prstGeom prst="line">
            <a:avLst/>
          </a:prstGeom>
          <a:noFill/>
          <a:ln w="31750">
            <a:gradFill flip="none" rotWithShape="1">
              <a:gsLst>
                <a:gs pos="0">
                  <a:srgbClr val="4DDBF8"/>
                </a:gs>
                <a:gs pos="80000">
                  <a:srgbClr val="8678D6"/>
                </a:gs>
                <a:gs pos="45000">
                  <a:srgbClr val="2378D5"/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5018EB4E-8092-25E7-1934-D1945E82687A}"/>
              </a:ext>
            </a:extLst>
          </p:cNvPr>
          <p:cNvSpPr txBox="1">
            <a:spLocks/>
          </p:cNvSpPr>
          <p:nvPr/>
        </p:nvSpPr>
        <p:spPr>
          <a:xfrm>
            <a:off x="8747163" y="3728400"/>
            <a:ext cx="21031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572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61988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5566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Segoe UI Semibold"/>
              </a:rPr>
              <a:t>Booking c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lerk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 (FH)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72CFD5-D82D-F892-771A-BA861EF67ED8}"/>
              </a:ext>
            </a:extLst>
          </p:cNvPr>
          <p:cNvCxnSpPr>
            <a:cxnSpLocks/>
          </p:cNvCxnSpPr>
          <p:nvPr/>
        </p:nvCxnSpPr>
        <p:spPr>
          <a:xfrm>
            <a:off x="8852396" y="4261408"/>
            <a:ext cx="1917067" cy="0"/>
          </a:xfrm>
          <a:prstGeom prst="line">
            <a:avLst/>
          </a:prstGeom>
          <a:noFill/>
          <a:ln w="31750">
            <a:gradFill flip="none" rotWithShape="1">
              <a:gsLst>
                <a:gs pos="0">
                  <a:srgbClr val="4DDBF8"/>
                </a:gs>
                <a:gs pos="80000">
                  <a:srgbClr val="8678D6"/>
                </a:gs>
                <a:gs pos="45000">
                  <a:srgbClr val="2378D5"/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DC95AA09-7B8C-2515-9C37-CF44AE66C518}"/>
              </a:ext>
            </a:extLst>
          </p:cNvPr>
          <p:cNvSpPr txBox="1">
            <a:spLocks/>
          </p:cNvSpPr>
          <p:nvPr/>
        </p:nvSpPr>
        <p:spPr>
          <a:xfrm>
            <a:off x="528512" y="3728399"/>
            <a:ext cx="195272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572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61988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5566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Patient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94BD7A-4BB2-9BE1-056A-07404DDD4725}"/>
              </a:ext>
            </a:extLst>
          </p:cNvPr>
          <p:cNvCxnSpPr>
            <a:cxnSpLocks/>
          </p:cNvCxnSpPr>
          <p:nvPr/>
        </p:nvCxnSpPr>
        <p:spPr>
          <a:xfrm>
            <a:off x="536325" y="4261408"/>
            <a:ext cx="1917067" cy="0"/>
          </a:xfrm>
          <a:prstGeom prst="line">
            <a:avLst/>
          </a:prstGeom>
          <a:noFill/>
          <a:ln w="31750">
            <a:gradFill flip="none" rotWithShape="1">
              <a:gsLst>
                <a:gs pos="0">
                  <a:srgbClr val="4DDBF8"/>
                </a:gs>
                <a:gs pos="80000">
                  <a:srgbClr val="8678D6"/>
                </a:gs>
                <a:gs pos="45000">
                  <a:srgbClr val="2378D5"/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9B86C49-7A93-3041-7E89-6DD99C1CEAE6}"/>
              </a:ext>
            </a:extLst>
          </p:cNvPr>
          <p:cNvSpPr txBox="1"/>
          <p:nvPr/>
        </p:nvSpPr>
        <p:spPr>
          <a:xfrm>
            <a:off x="9165834" y="4663448"/>
            <a:ext cx="14430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Hulk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AC3F94-A2C3-BA13-CEB6-2F1F90909DB4}"/>
              </a:ext>
            </a:extLst>
          </p:cNvPr>
          <p:cNvSpPr txBox="1"/>
          <p:nvPr/>
        </p:nvSpPr>
        <p:spPr>
          <a:xfrm>
            <a:off x="6096001" y="4605475"/>
            <a:ext cx="17526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Black Widow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0AEACC-D036-183D-7EA4-9406A34E13CF}"/>
              </a:ext>
            </a:extLst>
          </p:cNvPr>
          <p:cNvSpPr txBox="1"/>
          <p:nvPr/>
        </p:nvSpPr>
        <p:spPr>
          <a:xfrm>
            <a:off x="826434" y="4581790"/>
            <a:ext cx="175260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Iron Man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B37AA114-1B46-0B2A-D5AE-55B34FE05033}"/>
              </a:ext>
            </a:extLst>
          </p:cNvPr>
          <p:cNvSpPr txBox="1">
            <a:spLocks/>
          </p:cNvSpPr>
          <p:nvPr/>
        </p:nvSpPr>
        <p:spPr>
          <a:xfrm>
            <a:off x="5464582" y="3739911"/>
            <a:ext cx="290018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572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61988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5566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Provider </a:t>
            </a:r>
            <a:r>
              <a:rPr lang="en-US" sz="1800">
                <a:solidFill>
                  <a:srgbClr val="000000"/>
                </a:solidFill>
                <a:latin typeface="Segoe UI Semibold"/>
              </a:rPr>
              <a:t>MOA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D5AA9-A4E0-E5F4-65E3-B3DC723EDBBF}"/>
              </a:ext>
            </a:extLst>
          </p:cNvPr>
          <p:cNvCxnSpPr>
            <a:cxnSpLocks/>
          </p:cNvCxnSpPr>
          <p:nvPr/>
        </p:nvCxnSpPr>
        <p:spPr>
          <a:xfrm>
            <a:off x="5974080" y="4265282"/>
            <a:ext cx="1917067" cy="0"/>
          </a:xfrm>
          <a:prstGeom prst="line">
            <a:avLst/>
          </a:prstGeom>
          <a:noFill/>
          <a:ln w="31750">
            <a:gradFill flip="none" rotWithShape="1">
              <a:gsLst>
                <a:gs pos="0">
                  <a:srgbClr val="4DDBF8"/>
                </a:gs>
                <a:gs pos="80000">
                  <a:srgbClr val="8678D6"/>
                </a:gs>
                <a:gs pos="45000">
                  <a:srgbClr val="2378D5"/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B652432-390C-4979-7CD4-D6ECEADCB6C5}"/>
              </a:ext>
            </a:extLst>
          </p:cNvPr>
          <p:cNvSpPr txBox="1"/>
          <p:nvPr/>
        </p:nvSpPr>
        <p:spPr>
          <a:xfrm>
            <a:off x="3664301" y="4595098"/>
            <a:ext cx="139293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Dr. Strange</a:t>
            </a:r>
          </a:p>
        </p:txBody>
      </p:sp>
      <p:pic>
        <p:nvPicPr>
          <p:cNvPr id="26" name="Picture 25" descr="A green superhero in a circle&#10;&#10;Description automatically generated">
            <a:extLst>
              <a:ext uri="{FF2B5EF4-FFF2-40B4-BE49-F238E27FC236}">
                <a16:creationId xmlns:a16="http://schemas.microsoft.com/office/drawing/2014/main" id="{C25114E1-D7CB-B305-1230-7DCD49DF0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834" y="1980361"/>
            <a:ext cx="1450244" cy="1450244"/>
          </a:xfrm>
          <a:prstGeom prst="rect">
            <a:avLst/>
          </a:prstGeom>
        </p:spPr>
      </p:pic>
      <p:pic>
        <p:nvPicPr>
          <p:cNvPr id="28" name="Picture 27" descr="A person in a red cape holding a round object&#10;&#10;Description automatically generated">
            <a:extLst>
              <a:ext uri="{FF2B5EF4-FFF2-40B4-BE49-F238E27FC236}">
                <a16:creationId xmlns:a16="http://schemas.microsoft.com/office/drawing/2014/main" id="{73595962-281A-08CB-85DE-7DFCFCE60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303" y="2093773"/>
            <a:ext cx="1356934" cy="1376988"/>
          </a:xfrm>
          <a:prstGeom prst="rect">
            <a:avLst/>
          </a:prstGeom>
        </p:spPr>
      </p:pic>
      <p:pic>
        <p:nvPicPr>
          <p:cNvPr id="30" name="Picture 29" descr="A person with red hair&#10;&#10;Description automatically generated">
            <a:extLst>
              <a:ext uri="{FF2B5EF4-FFF2-40B4-BE49-F238E27FC236}">
                <a16:creationId xmlns:a16="http://schemas.microsoft.com/office/drawing/2014/main" id="{8A0C199C-28E8-BABE-22BE-97687CB8B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98" y="2019698"/>
            <a:ext cx="1300669" cy="1360827"/>
          </a:xfrm>
          <a:prstGeom prst="rect">
            <a:avLst/>
          </a:prstGeom>
        </p:spPr>
      </p:pic>
      <p:pic>
        <p:nvPicPr>
          <p:cNvPr id="96" name="Picture 95" descr="A person in a red and gold suit flying through the air&#10;&#10;Description automatically generated">
            <a:extLst>
              <a:ext uri="{FF2B5EF4-FFF2-40B4-BE49-F238E27FC236}">
                <a16:creationId xmlns:a16="http://schemas.microsoft.com/office/drawing/2014/main" id="{1B1865AA-09A5-A358-315C-E0816BFD9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7466" y="2069829"/>
            <a:ext cx="1250538" cy="135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71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49BC7-7D65-4AF3-CB87-5AFA8956B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65881"/>
            <a:ext cx="10515600" cy="599495"/>
          </a:xfrm>
        </p:spPr>
        <p:txBody>
          <a:bodyPr>
            <a:normAutofit fontScale="90000"/>
          </a:bodyPr>
          <a:lstStyle/>
          <a:p>
            <a:r>
              <a:rPr lang="en-US"/>
              <a:t>Current state (referral to booking clerk):</a:t>
            </a:r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FBAF3-F983-CA6D-4B10-308660E41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Fraser Health Hackathon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CAE24B-89E6-3D12-35AE-9A6E3BC6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CC20-40B1-4D39-87D8-710A358AC63B}" type="slidenum">
              <a:rPr lang="en-CA" smtClean="0"/>
              <a:t>3</a:t>
            </a:fld>
            <a:endParaRPr lang="en-CA"/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221A465C-A78E-97D3-EB5A-083A64E3474D}"/>
              </a:ext>
            </a:extLst>
          </p:cNvPr>
          <p:cNvSpPr/>
          <p:nvPr/>
        </p:nvSpPr>
        <p:spPr>
          <a:xfrm rot="10800000">
            <a:off x="723408" y="1990939"/>
            <a:ext cx="247372" cy="533698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Content Placeholder 7" descr="A green superhero in a circle&#10;&#10;Description automatically generated">
            <a:extLst>
              <a:ext uri="{FF2B5EF4-FFF2-40B4-BE49-F238E27FC236}">
                <a16:creationId xmlns:a16="http://schemas.microsoft.com/office/drawing/2014/main" id="{DBF33AF4-BBB3-2F59-5EB3-767657239B8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473" y="4064297"/>
            <a:ext cx="1219200" cy="1219200"/>
          </a:xfrm>
          <a:prstGeom prst="rect">
            <a:avLst/>
          </a:prstGeom>
        </p:spPr>
      </p:pic>
      <p:pic>
        <p:nvPicPr>
          <p:cNvPr id="10" name="Picture 9" descr="A person in a red cape holding a round object&#10;&#10;Description automatically generated">
            <a:extLst>
              <a:ext uri="{FF2B5EF4-FFF2-40B4-BE49-F238E27FC236}">
                <a16:creationId xmlns:a16="http://schemas.microsoft.com/office/drawing/2014/main" id="{45326C86-8B57-C334-F048-68BE1ABC2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8" y="2631000"/>
            <a:ext cx="1219200" cy="1219200"/>
          </a:xfrm>
          <a:prstGeom prst="rect">
            <a:avLst/>
          </a:prstGeom>
        </p:spPr>
      </p:pic>
      <p:pic>
        <p:nvPicPr>
          <p:cNvPr id="12" name="Picture 11" descr="A person with red hair&#10;&#10;Description automatically generated">
            <a:extLst>
              <a:ext uri="{FF2B5EF4-FFF2-40B4-BE49-F238E27FC236}">
                <a16:creationId xmlns:a16="http://schemas.microsoft.com/office/drawing/2014/main" id="{EA59AFB8-9A83-67FB-1FAE-2C2B5A1E1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455" y="2599662"/>
            <a:ext cx="1250538" cy="1250538"/>
          </a:xfrm>
          <a:prstGeom prst="rect">
            <a:avLst/>
          </a:prstGeom>
        </p:spPr>
      </p:pic>
      <p:pic>
        <p:nvPicPr>
          <p:cNvPr id="14" name="Picture 13" descr="A person in a red and gold suit flying through the air&#10;&#10;Description automatically generated">
            <a:extLst>
              <a:ext uri="{FF2B5EF4-FFF2-40B4-BE49-F238E27FC236}">
                <a16:creationId xmlns:a16="http://schemas.microsoft.com/office/drawing/2014/main" id="{1C1CA29B-C6AE-E8C2-DA1D-763F3D6429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2569" y="630418"/>
            <a:ext cx="1250538" cy="1250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9D1937-2569-F73B-416A-E3E87E6C2068}"/>
              </a:ext>
            </a:extLst>
          </p:cNvPr>
          <p:cNvSpPr txBox="1"/>
          <p:nvPr/>
        </p:nvSpPr>
        <p:spPr>
          <a:xfrm>
            <a:off x="1513983" y="906093"/>
            <a:ext cx="292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Hulk meets with Dr. Strange</a:t>
            </a:r>
            <a:endParaRPr lang="en-CA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C6FA3AB-D54A-8ADD-8201-149E4403E688}"/>
              </a:ext>
            </a:extLst>
          </p:cNvPr>
          <p:cNvSpPr/>
          <p:nvPr/>
        </p:nvSpPr>
        <p:spPr>
          <a:xfrm>
            <a:off x="1704483" y="3136901"/>
            <a:ext cx="881063" cy="2143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EB32B3D-F1BA-8817-3A1F-0BF048472E08}"/>
              </a:ext>
            </a:extLst>
          </p:cNvPr>
          <p:cNvSpPr/>
          <p:nvPr/>
        </p:nvSpPr>
        <p:spPr>
          <a:xfrm>
            <a:off x="4122652" y="3127606"/>
            <a:ext cx="881063" cy="2143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7" name="Graphic 16" descr="Open folder outline">
            <a:extLst>
              <a:ext uri="{FF2B5EF4-FFF2-40B4-BE49-F238E27FC236}">
                <a16:creationId xmlns:a16="http://schemas.microsoft.com/office/drawing/2014/main" id="{7FB2114E-7C2E-5C4B-2E8C-01C1D50303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5394" y="2790517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E37A42-BF0F-C9FC-F035-51AECA19A140}"/>
              </a:ext>
            </a:extLst>
          </p:cNvPr>
          <p:cNvSpPr txBox="1"/>
          <p:nvPr/>
        </p:nvSpPr>
        <p:spPr>
          <a:xfrm>
            <a:off x="4257111" y="2414996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Surgical booking package</a:t>
            </a:r>
            <a:endParaRPr lang="en-CA"/>
          </a:p>
        </p:txBody>
      </p:sp>
      <p:pic>
        <p:nvPicPr>
          <p:cNvPr id="20" name="Graphic 19" descr="Fax outline">
            <a:extLst>
              <a:ext uri="{FF2B5EF4-FFF2-40B4-BE49-F238E27FC236}">
                <a16:creationId xmlns:a16="http://schemas.microsoft.com/office/drawing/2014/main" id="{B62C2EFD-3F4D-8BD6-28D1-96BDE17D92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66846" y="2741613"/>
            <a:ext cx="914400" cy="91440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80052E1-405A-923F-A853-C13FC2C20F75}"/>
              </a:ext>
            </a:extLst>
          </p:cNvPr>
          <p:cNvSpPr/>
          <p:nvPr/>
        </p:nvSpPr>
        <p:spPr>
          <a:xfrm>
            <a:off x="6365912" y="3127606"/>
            <a:ext cx="881063" cy="2143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8AE9256-2BFF-5DDB-E88F-E2D87EAAF484}"/>
              </a:ext>
            </a:extLst>
          </p:cNvPr>
          <p:cNvSpPr/>
          <p:nvPr/>
        </p:nvSpPr>
        <p:spPr>
          <a:xfrm>
            <a:off x="8638732" y="3091657"/>
            <a:ext cx="881063" cy="2143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620B22B-E54D-9C77-5AD0-D02E6F3E81A6}"/>
              </a:ext>
            </a:extLst>
          </p:cNvPr>
          <p:cNvSpPr/>
          <p:nvPr/>
        </p:nvSpPr>
        <p:spPr>
          <a:xfrm rot="5400000">
            <a:off x="10278312" y="3714444"/>
            <a:ext cx="473587" cy="2143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5" name="Graphic 24" descr="Hospital outline">
            <a:extLst>
              <a:ext uri="{FF2B5EF4-FFF2-40B4-BE49-F238E27FC236}">
                <a16:creationId xmlns:a16="http://schemas.microsoft.com/office/drawing/2014/main" id="{6F11219E-814A-A1E8-7F35-975CDE0779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57906" y="2670406"/>
            <a:ext cx="914400" cy="914400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61E013BE-7F00-1C51-CFBF-F4CF232CD63A}"/>
              </a:ext>
            </a:extLst>
          </p:cNvPr>
          <p:cNvSpPr/>
          <p:nvPr/>
        </p:nvSpPr>
        <p:spPr>
          <a:xfrm rot="5400000">
            <a:off x="10278312" y="5565094"/>
            <a:ext cx="473587" cy="2143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8" name="Graphic 27" descr="Computer outline">
            <a:extLst>
              <a:ext uri="{FF2B5EF4-FFF2-40B4-BE49-F238E27FC236}">
                <a16:creationId xmlns:a16="http://schemas.microsoft.com/office/drawing/2014/main" id="{28113E0C-1409-8FC7-1FD0-03D694D440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85400" y="5852605"/>
            <a:ext cx="914400" cy="9144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7046AA6-1A56-3704-8017-FEDF71FEA863}"/>
              </a:ext>
            </a:extLst>
          </p:cNvPr>
          <p:cNvSpPr/>
          <p:nvPr/>
        </p:nvSpPr>
        <p:spPr>
          <a:xfrm>
            <a:off x="7313448" y="2601310"/>
            <a:ext cx="1217449" cy="125248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42D2DE-E7B9-9CE1-E5E7-0B8ACB0514B6}"/>
              </a:ext>
            </a:extLst>
          </p:cNvPr>
          <p:cNvCxnSpPr/>
          <p:nvPr/>
        </p:nvCxnSpPr>
        <p:spPr>
          <a:xfrm flipH="1">
            <a:off x="8374993" y="2017109"/>
            <a:ext cx="583324" cy="6166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2B5863-4402-D341-48BD-EDB9903BE5D3}"/>
              </a:ext>
            </a:extLst>
          </p:cNvPr>
          <p:cNvSpPr txBox="1"/>
          <p:nvPr/>
        </p:nvSpPr>
        <p:spPr>
          <a:xfrm>
            <a:off x="8995103" y="1620344"/>
            <a:ext cx="218089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Fax (BOO!)</a:t>
            </a:r>
          </a:p>
        </p:txBody>
      </p:sp>
    </p:spTree>
    <p:extLst>
      <p:ext uri="{BB962C8B-B14F-4D97-AF65-F5344CB8AC3E}">
        <p14:creationId xmlns:p14="http://schemas.microsoft.com/office/powerpoint/2010/main" val="165909604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2674A-1F84-7D81-59DE-F51C85607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Digitize the workflow, Axe the FAX!</a:t>
            </a:r>
          </a:p>
        </p:txBody>
      </p:sp>
      <p:pic>
        <p:nvPicPr>
          <p:cNvPr id="6" name="Content Placeholder 5" descr="Funny sticker of Hulk isolated on white background Hulk ...">
            <a:extLst>
              <a:ext uri="{FF2B5EF4-FFF2-40B4-BE49-F238E27FC236}">
                <a16:creationId xmlns:a16="http://schemas.microsoft.com/office/drawing/2014/main" id="{E739AFEF-BCFF-E46C-3F2A-086E57A6E7B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rcRect t="181" b="2817"/>
          <a:stretch/>
        </p:blipFill>
        <p:spPr>
          <a:xfrm>
            <a:off x="1361595" y="1562569"/>
            <a:ext cx="4833938" cy="468900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BDBF-3DFF-E243-3F4F-18184B240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Fraser Health Hackathon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2F7512-308D-0070-E067-61DB57A7E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CC20-40B1-4D39-87D8-710A358AC63B}" type="slidenum">
              <a:rPr lang="en-CA" smtClean="0"/>
              <a:t>4</a:t>
            </a:fld>
            <a:endParaRPr lang="en-CA"/>
          </a:p>
        </p:txBody>
      </p:sp>
      <p:pic>
        <p:nvPicPr>
          <p:cNvPr id="7" name="Picture 6" descr="Brother® intelliFAX®-4750e Business-Class Laser Fax Machine at Nationwide  Industrial Supply, LLC">
            <a:extLst>
              <a:ext uri="{FF2B5EF4-FFF2-40B4-BE49-F238E27FC236}">
                <a16:creationId xmlns:a16="http://schemas.microsoft.com/office/drawing/2014/main" id="{5FDD7BEA-F6B2-DCA7-D8AF-479CDF71D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953" y="2039471"/>
            <a:ext cx="4213411" cy="421341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59F795-D3C0-88D9-19FD-31BF36C73473}"/>
              </a:ext>
            </a:extLst>
          </p:cNvPr>
          <p:cNvCxnSpPr/>
          <p:nvPr/>
        </p:nvCxnSpPr>
        <p:spPr>
          <a:xfrm>
            <a:off x="6707351" y="2139732"/>
            <a:ext cx="4032469" cy="3760950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42453D-E578-9D66-406A-4F5A6EE71689}"/>
              </a:ext>
            </a:extLst>
          </p:cNvPr>
          <p:cNvCxnSpPr>
            <a:cxnSpLocks/>
          </p:cNvCxnSpPr>
          <p:nvPr/>
        </p:nvCxnSpPr>
        <p:spPr>
          <a:xfrm flipH="1">
            <a:off x="6588234" y="2139732"/>
            <a:ext cx="4261942" cy="3760950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74BA39-91C2-6529-86D6-EB720DA45B85}"/>
              </a:ext>
            </a:extLst>
          </p:cNvPr>
          <p:cNvSpPr/>
          <p:nvPr/>
        </p:nvSpPr>
        <p:spPr>
          <a:xfrm>
            <a:off x="4060924" y="1325867"/>
            <a:ext cx="3504549" cy="92333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Efficiency!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B5A9B0-6668-B643-EAFB-44371459C714}"/>
              </a:ext>
            </a:extLst>
          </p:cNvPr>
          <p:cNvSpPr/>
          <p:nvPr/>
        </p:nvSpPr>
        <p:spPr>
          <a:xfrm>
            <a:off x="4173272" y="2748274"/>
            <a:ext cx="3312382" cy="92333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Accuracy!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E3701-C203-E098-0FC4-9050CC02863C}"/>
              </a:ext>
            </a:extLst>
          </p:cNvPr>
          <p:cNvSpPr/>
          <p:nvPr/>
        </p:nvSpPr>
        <p:spPr>
          <a:xfrm>
            <a:off x="4728332" y="4105203"/>
            <a:ext cx="2383409" cy="92333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Safety!</a:t>
            </a:r>
          </a:p>
        </p:txBody>
      </p:sp>
    </p:spTree>
    <p:extLst>
      <p:ext uri="{BB962C8B-B14F-4D97-AF65-F5344CB8AC3E}">
        <p14:creationId xmlns:p14="http://schemas.microsoft.com/office/powerpoint/2010/main" val="9593268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49BC7-7D65-4AF3-CB87-5AFA8956B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65881"/>
            <a:ext cx="10515600" cy="599495"/>
          </a:xfrm>
        </p:spPr>
        <p:txBody>
          <a:bodyPr>
            <a:normAutofit fontScale="90000"/>
          </a:bodyPr>
          <a:lstStyle/>
          <a:p>
            <a:r>
              <a:rPr lang="en-US"/>
              <a:t>Future state (referral to booking clerk):</a:t>
            </a:r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FBAF3-F983-CA6D-4B10-308660E41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Fraser Health Hackathon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CAE24B-89E6-3D12-35AE-9A6E3BC6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CC20-40B1-4D39-87D8-710A358AC63B}" type="slidenum">
              <a:rPr lang="en-CA" smtClean="0"/>
              <a:t>5</a:t>
            </a:fld>
            <a:endParaRPr lang="en-CA"/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221A465C-A78E-97D3-EB5A-083A64E3474D}"/>
              </a:ext>
            </a:extLst>
          </p:cNvPr>
          <p:cNvSpPr/>
          <p:nvPr/>
        </p:nvSpPr>
        <p:spPr>
          <a:xfrm rot="10800000">
            <a:off x="723408" y="1990939"/>
            <a:ext cx="247372" cy="533698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Content Placeholder 7" descr="A green superhero in a circle&#10;&#10;Description automatically generated">
            <a:extLst>
              <a:ext uri="{FF2B5EF4-FFF2-40B4-BE49-F238E27FC236}">
                <a16:creationId xmlns:a16="http://schemas.microsoft.com/office/drawing/2014/main" id="{DBF33AF4-BBB3-2F59-5EB3-767657239B8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8" y="665376"/>
            <a:ext cx="1219200" cy="1219200"/>
          </a:xfrm>
          <a:prstGeom prst="rect">
            <a:avLst/>
          </a:prstGeom>
        </p:spPr>
      </p:pic>
      <p:pic>
        <p:nvPicPr>
          <p:cNvPr id="10" name="Picture 9" descr="A person in a red cape holding a round object&#10;&#10;Description automatically generated">
            <a:extLst>
              <a:ext uri="{FF2B5EF4-FFF2-40B4-BE49-F238E27FC236}">
                <a16:creationId xmlns:a16="http://schemas.microsoft.com/office/drawing/2014/main" id="{45326C86-8B57-C334-F048-68BE1ABC2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8" y="2631000"/>
            <a:ext cx="1219200" cy="1219200"/>
          </a:xfrm>
          <a:prstGeom prst="rect">
            <a:avLst/>
          </a:prstGeom>
        </p:spPr>
      </p:pic>
      <p:pic>
        <p:nvPicPr>
          <p:cNvPr id="12" name="Picture 11" descr="A person with red hair&#10;&#10;Description automatically generated">
            <a:extLst>
              <a:ext uri="{FF2B5EF4-FFF2-40B4-BE49-F238E27FC236}">
                <a16:creationId xmlns:a16="http://schemas.microsoft.com/office/drawing/2014/main" id="{EA59AFB8-9A83-67FB-1FAE-2C2B5A1E1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455" y="2599662"/>
            <a:ext cx="1250538" cy="1250538"/>
          </a:xfrm>
          <a:prstGeom prst="rect">
            <a:avLst/>
          </a:prstGeom>
        </p:spPr>
      </p:pic>
      <p:pic>
        <p:nvPicPr>
          <p:cNvPr id="14" name="Picture 13" descr="A person in a red and gold suit flying through the air&#10;&#10;Description automatically generated">
            <a:extLst>
              <a:ext uri="{FF2B5EF4-FFF2-40B4-BE49-F238E27FC236}">
                <a16:creationId xmlns:a16="http://schemas.microsoft.com/office/drawing/2014/main" id="{1C1CA29B-C6AE-E8C2-DA1D-763F3D6429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27937" y="4159681"/>
            <a:ext cx="1250538" cy="1250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9D1937-2569-F73B-416A-E3E87E6C2068}"/>
              </a:ext>
            </a:extLst>
          </p:cNvPr>
          <p:cNvSpPr txBox="1"/>
          <p:nvPr/>
        </p:nvSpPr>
        <p:spPr>
          <a:xfrm>
            <a:off x="1513983" y="906093"/>
            <a:ext cx="292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Hulk meets with Dr. Strange</a:t>
            </a:r>
            <a:endParaRPr lang="en-CA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C6FA3AB-D54A-8ADD-8201-149E4403E688}"/>
              </a:ext>
            </a:extLst>
          </p:cNvPr>
          <p:cNvSpPr/>
          <p:nvPr/>
        </p:nvSpPr>
        <p:spPr>
          <a:xfrm>
            <a:off x="1704483" y="3136901"/>
            <a:ext cx="881063" cy="2143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EB32B3D-F1BA-8817-3A1F-0BF048472E08}"/>
              </a:ext>
            </a:extLst>
          </p:cNvPr>
          <p:cNvSpPr/>
          <p:nvPr/>
        </p:nvSpPr>
        <p:spPr>
          <a:xfrm>
            <a:off x="4122652" y="3127606"/>
            <a:ext cx="881063" cy="2143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7" name="Graphic 16" descr="Open folder outline">
            <a:extLst>
              <a:ext uri="{FF2B5EF4-FFF2-40B4-BE49-F238E27FC236}">
                <a16:creationId xmlns:a16="http://schemas.microsoft.com/office/drawing/2014/main" id="{7FB2114E-7C2E-5C4B-2E8C-01C1D50303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82292" y="2784328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E37A42-BF0F-C9FC-F035-51AECA19A140}"/>
              </a:ext>
            </a:extLst>
          </p:cNvPr>
          <p:cNvSpPr txBox="1"/>
          <p:nvPr/>
        </p:nvSpPr>
        <p:spPr>
          <a:xfrm>
            <a:off x="4257111" y="2385367"/>
            <a:ext cx="510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Option 1: E-fax to Power Automate and Power App</a:t>
            </a:r>
            <a:endParaRPr lang="en-CA"/>
          </a:p>
        </p:txBody>
      </p:sp>
      <p:pic>
        <p:nvPicPr>
          <p:cNvPr id="20" name="Graphic 19" descr="Fax outline">
            <a:extLst>
              <a:ext uri="{FF2B5EF4-FFF2-40B4-BE49-F238E27FC236}">
                <a16:creationId xmlns:a16="http://schemas.microsoft.com/office/drawing/2014/main" id="{B62C2EFD-3F4D-8BD6-28D1-96BDE17D92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66846" y="2741613"/>
            <a:ext cx="914400" cy="91440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80052E1-405A-923F-A853-C13FC2C20F75}"/>
              </a:ext>
            </a:extLst>
          </p:cNvPr>
          <p:cNvSpPr/>
          <p:nvPr/>
        </p:nvSpPr>
        <p:spPr>
          <a:xfrm>
            <a:off x="6365912" y="3127606"/>
            <a:ext cx="881063" cy="2143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8AE9256-2BFF-5DDB-E88F-E2D87EAAF484}"/>
              </a:ext>
            </a:extLst>
          </p:cNvPr>
          <p:cNvSpPr/>
          <p:nvPr/>
        </p:nvSpPr>
        <p:spPr>
          <a:xfrm>
            <a:off x="8638732" y="3091657"/>
            <a:ext cx="881063" cy="2143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620B22B-E54D-9C77-5AD0-D02E6F3E81A6}"/>
              </a:ext>
            </a:extLst>
          </p:cNvPr>
          <p:cNvSpPr/>
          <p:nvPr/>
        </p:nvSpPr>
        <p:spPr>
          <a:xfrm rot="16200000">
            <a:off x="10278312" y="3714444"/>
            <a:ext cx="473587" cy="2143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8" name="Graphic 27" descr="Computer outline">
            <a:extLst>
              <a:ext uri="{FF2B5EF4-FFF2-40B4-BE49-F238E27FC236}">
                <a16:creationId xmlns:a16="http://schemas.microsoft.com/office/drawing/2014/main" id="{28113E0C-1409-8FC7-1FD0-03D694D440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27937" y="2737438"/>
            <a:ext cx="914400" cy="914400"/>
          </a:xfrm>
          <a:prstGeom prst="rect">
            <a:avLst/>
          </a:prstGeom>
        </p:spPr>
      </p:pic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AFEB4BF8-F476-9B17-D7FC-B9AAAC2A67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65799" y="4156766"/>
            <a:ext cx="914400" cy="914400"/>
          </a:xfrm>
          <a:prstGeom prst="rect">
            <a:avLst/>
          </a:prstGeom>
        </p:spPr>
      </p:pic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8F81B40F-5AD3-C117-6E9A-53E6DCEB2627}"/>
              </a:ext>
            </a:extLst>
          </p:cNvPr>
          <p:cNvSpPr/>
          <p:nvPr/>
        </p:nvSpPr>
        <p:spPr>
          <a:xfrm rot="5400000">
            <a:off x="4083889" y="3403041"/>
            <a:ext cx="673744" cy="2090075"/>
          </a:xfrm>
          <a:prstGeom prst="bentUpArrow">
            <a:avLst>
              <a:gd name="adj1" fmla="val 25000"/>
              <a:gd name="adj2" fmla="val 21911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2A1DB51D-E2EC-EC26-880B-F4929F05834B}"/>
              </a:ext>
            </a:extLst>
          </p:cNvPr>
          <p:cNvSpPr/>
          <p:nvPr/>
        </p:nvSpPr>
        <p:spPr>
          <a:xfrm>
            <a:off x="6460672" y="3743595"/>
            <a:ext cx="3172873" cy="883507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7EEB83-98C4-767D-9A28-09454299F12C}"/>
              </a:ext>
            </a:extLst>
          </p:cNvPr>
          <p:cNvSpPr txBox="1"/>
          <p:nvPr/>
        </p:nvSpPr>
        <p:spPr>
          <a:xfrm>
            <a:off x="4439143" y="5104933"/>
            <a:ext cx="341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Option 2: Webform to Power App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535532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713F2-70FA-8E2E-BFB9-9750551EC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05F2-88D2-9C6F-7559-8A90DE5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5515"/>
            <a:ext cx="10515600" cy="624477"/>
          </a:xfrm>
        </p:spPr>
        <p:txBody>
          <a:bodyPr>
            <a:normAutofit fontScale="90000"/>
          </a:bodyPr>
          <a:lstStyle/>
          <a:p>
            <a:r>
              <a:rPr lang="en-US"/>
              <a:t>Demo</a:t>
            </a:r>
            <a:endParaRPr lang="en-CA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0A9E492-4F89-A7C4-682F-996EB9653F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91" t="12613" r="4476" b="10210"/>
          <a:stretch/>
        </p:blipFill>
        <p:spPr>
          <a:xfrm>
            <a:off x="926757" y="700216"/>
            <a:ext cx="10513553" cy="529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314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88884D-4599-C188-3805-6A84453B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Fraser Health Hackathon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13A61D-FB48-742F-170F-D7260D408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CC20-40B1-4D39-87D8-710A358AC63B}" type="slidenum">
              <a:rPr lang="en-CA" smtClean="0"/>
              <a:t>7</a:t>
            </a:fld>
            <a:endParaRPr lang="en-CA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B5B1429-BA16-4390-D8E3-380679F26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10808"/>
            <a:ext cx="11725275" cy="561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8417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88884D-4599-C188-3805-6A84453B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Fraser Health Hackathon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13A61D-FB48-742F-170F-D7260D408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CC20-40B1-4D39-87D8-710A358AC63B}" type="slidenum">
              <a:rPr lang="en-CA" smtClean="0"/>
              <a:t>8</a:t>
            </a:fld>
            <a:endParaRPr lang="en-CA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47D2907-B6AB-0DA1-973E-0A446FA6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84" y="468210"/>
            <a:ext cx="11646244" cy="560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6020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88884D-4599-C188-3805-6A84453B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Fraser Health Hackathon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13A61D-FB48-742F-170F-D7260D408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CC20-40B1-4D39-87D8-710A358AC63B}" type="slidenum">
              <a:rPr lang="en-CA" smtClean="0"/>
              <a:t>9</a:t>
            </a:fld>
            <a:endParaRPr lang="en-CA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9D3D00D-44F3-9E77-8ED0-E258BFC81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352193"/>
            <a:ext cx="11801475" cy="56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6467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3243F993AC784387964E1BA75E118D" ma:contentTypeVersion="11" ma:contentTypeDescription="Create a new document." ma:contentTypeScope="" ma:versionID="864ef46bbbf4399e38162cc1c63b7282">
  <xsd:schema xmlns:xsd="http://www.w3.org/2001/XMLSchema" xmlns:xs="http://www.w3.org/2001/XMLSchema" xmlns:p="http://schemas.microsoft.com/office/2006/metadata/properties" xmlns:ns2="d94c0134-676f-4a3d-ad39-c29aca355a08" targetNamespace="http://schemas.microsoft.com/office/2006/metadata/properties" ma:root="true" ma:fieldsID="d27128b1bff5884c4cd2adbf3c4bf08b" ns2:_="">
    <xsd:import namespace="d94c0134-676f-4a3d-ad39-c29aca355a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4c0134-676f-4a3d-ad39-c29aca355a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7035c345-a771-4d1f-8eb8-e6e64da6977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94c0134-676f-4a3d-ad39-c29aca355a0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3FDE1F4-9B77-4F74-9161-44545AD3BD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E3D286-86A6-4020-B874-A2DE6CD690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4c0134-676f-4a3d-ad39-c29aca355a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93440C-F930-48EF-B2D7-10AA4FA6F593}">
  <ds:schemaRefs>
    <ds:schemaRef ds:uri="http://schemas.microsoft.com/office/2006/metadata/properties"/>
    <ds:schemaRef ds:uri="http://schemas.microsoft.com/office/infopath/2007/PartnerControls"/>
    <ds:schemaRef ds:uri="d94c0134-676f-4a3d-ad39-c29aca355a08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8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Fraser Health Surgical Bookings</vt:lpstr>
      <vt:lpstr>End-to-end journey: Scheduler</vt:lpstr>
      <vt:lpstr>Current state (referral to booking clerk):</vt:lpstr>
      <vt:lpstr>Digitize the workflow, Axe the FAX!</vt:lpstr>
      <vt:lpstr>Future state (referral to booking clerk):</vt:lpstr>
      <vt:lpstr>Demo</vt:lpstr>
      <vt:lpstr>PowerPoint Presentation</vt:lpstr>
      <vt:lpstr>PowerPoint Presentation</vt:lpstr>
      <vt:lpstr>PowerPoint Presentation</vt:lpstr>
      <vt:lpstr>PowerPoint Presentation</vt:lpstr>
      <vt:lpstr>Demo</vt:lpstr>
      <vt:lpstr>The Dream Team </vt:lpstr>
      <vt:lpstr>Business Value</vt:lpstr>
      <vt:lpstr>How will we measure success?</vt:lpstr>
      <vt:lpstr>Future Potentials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Presentation Title</dc:title>
  <dc:creator>William Tsoi</dc:creator>
  <cp:revision>28</cp:revision>
  <dcterms:created xsi:type="dcterms:W3CDTF">2024-10-24T15:09:18Z</dcterms:created>
  <dcterms:modified xsi:type="dcterms:W3CDTF">2024-10-25T19:27:46Z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0x0101008D3243F993AC784387964E1BA75E118D</vt:lpwstr>
  </property>
  <property fmtid="{D5CDD505-2E9C-101B-9397-08002B2CF9AE}" pid="3" name="MediaServiceImageTags">
    <vt:lpwstr/>
  </property>
</Properties>
</file>